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67" r:id="rId3"/>
    <p:sldId id="257" r:id="rId4"/>
    <p:sldId id="266" r:id="rId5"/>
    <p:sldId id="260" r:id="rId6"/>
    <p:sldId id="258" r:id="rId7"/>
    <p:sldId id="259" r:id="rId8"/>
    <p:sldId id="261" r:id="rId9"/>
    <p:sldId id="262" r:id="rId10"/>
    <p:sldId id="263" r:id="rId11"/>
    <p:sldId id="265" r:id="rId12"/>
    <p:sldId id="264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18"/>
    <p:restoredTop sz="67347"/>
  </p:normalViewPr>
  <p:slideViewPr>
    <p:cSldViewPr snapToGrid="0" snapToObjects="1">
      <p:cViewPr varScale="1">
        <p:scale>
          <a:sx n="42" d="100"/>
          <a:sy n="42" d="100"/>
        </p:scale>
        <p:origin x="2560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Mention “Google-Friendly” and email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Quick anecdote about device control.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Mention the chaotic nature of device control software.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728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Bluetooth is a HUGE specification.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 covers billions of devices.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 needs to take an “all things, to all men” approach.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Anecdote about figuring out what to cover.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-CLICK-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Core Bluetooth is Apple’s “window” into Bluetooth.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Note that Apple probably knows more about Bluetooth than almost any corporation out there; yet has chosen to make Core Bluetooth a very “lite” version.</a:t>
            </a:r>
          </a:p>
        </p:txBody>
      </p:sp>
    </p:spTree>
    <p:extLst>
      <p:ext uri="{BB962C8B-B14F-4D97-AF65-F5344CB8AC3E}">
        <p14:creationId xmlns:p14="http://schemas.microsoft.com/office/powerpoint/2010/main" val="3054344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Basic Rate/Enhanced Data Rate, or Classic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Keyboards and mice, or headphones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- CLICK 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Bluetooth Low-Energy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OBD adapters or fitness trackers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- CLICK 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will be concentrating on BLE.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There is some rather casual support in Core Bluetooth for Classic, but we will concentrate on BLE.</a:t>
            </a:r>
          </a:p>
        </p:txBody>
      </p:sp>
    </p:spTree>
    <p:extLst>
      <p:ext uri="{BB962C8B-B14F-4D97-AF65-F5344CB8AC3E}">
        <p14:creationId xmlns:p14="http://schemas.microsoft.com/office/powerpoint/2010/main" val="1447275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Dave is a Peripheral (Server)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Matt is a Central (Client)</a:t>
            </a:r>
          </a:p>
        </p:txBody>
      </p:sp>
    </p:spTree>
    <p:extLst>
      <p:ext uri="{BB962C8B-B14F-4D97-AF65-F5344CB8AC3E}">
        <p14:creationId xmlns:p14="http://schemas.microsoft.com/office/powerpoint/2010/main" val="36729064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how the Peripheral is always in charge of the relationship.</a:t>
            </a:r>
          </a:p>
        </p:txBody>
      </p:sp>
    </p:spTree>
    <p:extLst>
      <p:ext uri="{BB962C8B-B14F-4D97-AF65-F5344CB8AC3E}">
        <p14:creationId xmlns:p14="http://schemas.microsoft.com/office/powerpoint/2010/main" val="370644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83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hrisMarshallNY"/>
          <p:cNvSpPr txBox="1">
            <a:spLocks noGrp="1"/>
          </p:cNvSpPr>
          <p:nvPr>
            <p:ph type="body" idx="13"/>
          </p:nvPr>
        </p:nvSpPr>
        <p:spPr>
          <a:xfrm>
            <a:off x="1201341" y="11859862"/>
            <a:ext cx="10990660" cy="63697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rPr dirty="0" err="1"/>
              <a:t>ChrisMarshallNY</a:t>
            </a:r>
            <a:r>
              <a:rPr dirty="0"/>
              <a:t> </a:t>
            </a:r>
            <a:r>
              <a:rPr lang="en-US" i="1" dirty="0"/>
              <a:t>(Google-Friendly)</a:t>
            </a:r>
            <a:endParaRPr i="1" dirty="0"/>
          </a:p>
        </p:txBody>
      </p:sp>
      <p:sp>
        <p:nvSpPr>
          <p:cNvPr id="152" name="Introduction to Core Bluetooth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Introduction to Core Bluetooth</a:t>
            </a:r>
          </a:p>
        </p:txBody>
      </p:sp>
      <p:sp>
        <p:nvSpPr>
          <p:cNvPr id="153" name="Understanding the Basics of Using Core Bluetooth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Understanding the Basics of Using Core Bluetooth</a:t>
            </a:r>
          </a:p>
        </p:txBody>
      </p:sp>
      <p:pic>
        <p:nvPicPr>
          <p:cNvPr id="154" name="icon.png" descr="ic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6400" y="1511936"/>
            <a:ext cx="3251200" cy="325120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ChrisMarshallNY">
            <a:extLst>
              <a:ext uri="{FF2B5EF4-FFF2-40B4-BE49-F238E27FC236}">
                <a16:creationId xmlns:a16="http://schemas.microsoft.com/office/drawing/2014/main" id="{80AA0BED-F172-DE45-83B8-28F9225B0DE6}"/>
              </a:ext>
            </a:extLst>
          </p:cNvPr>
          <p:cNvSpPr txBox="1">
            <a:spLocks/>
          </p:cNvSpPr>
          <p:nvPr/>
        </p:nvSpPr>
        <p:spPr>
          <a:xfrm>
            <a:off x="16013151" y="11871391"/>
            <a:ext cx="7169509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19" rIns="45719" bIns="45719">
            <a:normAutofit lnSpcReduction="10000"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algn="r" hangingPunct="1"/>
            <a:r>
              <a:rPr lang="en-US" dirty="0" err="1"/>
              <a:t>Chris@RiftValleySoftware.COM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grpSp>
        <p:nvGrpSpPr>
          <p:cNvPr id="291" name="Group"/>
          <p:cNvGrpSpPr/>
          <p:nvPr/>
        </p:nvGrpSpPr>
        <p:grpSpPr>
          <a:xfrm>
            <a:off x="3080577" y="2324892"/>
            <a:ext cx="7529512" cy="10730197"/>
            <a:chOff x="0" y="0"/>
            <a:chExt cx="7529510" cy="10730196"/>
          </a:xfrm>
        </p:grpSpPr>
        <p:sp>
          <p:nvSpPr>
            <p:cNvPr id="277" name="Rectangle"/>
            <p:cNvSpPr/>
            <p:nvPr/>
          </p:nvSpPr>
          <p:spPr>
            <a:xfrm>
              <a:off x="0" y="0"/>
              <a:ext cx="7529511" cy="10730197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290" name="Group"/>
            <p:cNvGrpSpPr/>
            <p:nvPr/>
          </p:nvGrpSpPr>
          <p:grpSpPr>
            <a:xfrm>
              <a:off x="157534" y="29608"/>
              <a:ext cx="7214443" cy="5665896"/>
              <a:chOff x="0" y="0"/>
              <a:chExt cx="7214441" cy="5665894"/>
            </a:xfrm>
          </p:grpSpPr>
          <p:sp>
            <p:nvSpPr>
              <p:cNvPr id="278" name="CBCentralManager"/>
              <p:cNvSpPr txBox="1"/>
              <p:nvPr/>
            </p:nvSpPr>
            <p:spPr>
              <a:xfrm>
                <a:off x="936715" y="0"/>
                <a:ext cx="5341012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rPr dirty="0" err="1"/>
                  <a:t>CBCentralManager</a:t>
                </a:r>
                <a:endParaRPr dirty="0"/>
              </a:p>
            </p:txBody>
          </p:sp>
          <p:grpSp>
            <p:nvGrpSpPr>
              <p:cNvPr id="289" name="Group"/>
              <p:cNvGrpSpPr/>
              <p:nvPr/>
            </p:nvGrpSpPr>
            <p:grpSpPr>
              <a:xfrm>
                <a:off x="0" y="897741"/>
                <a:ext cx="7214442" cy="4768154"/>
                <a:chOff x="0" y="0"/>
                <a:chExt cx="7214441" cy="4768153"/>
              </a:xfrm>
            </p:grpSpPr>
            <p:sp>
              <p:nvSpPr>
                <p:cNvPr id="279" name="Rectangle"/>
                <p:cNvSpPr/>
                <p:nvPr/>
              </p:nvSpPr>
              <p:spPr>
                <a:xfrm>
                  <a:off x="0" y="0"/>
                  <a:ext cx="7214442" cy="4768154"/>
                </a:xfrm>
                <a:prstGeom prst="rect">
                  <a:avLst/>
                </a:prstGeom>
                <a:solidFill>
                  <a:schemeClr val="accent1">
                    <a:lumOff val="16847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0" name="CBPeripheral"/>
                <p:cNvSpPr txBox="1"/>
                <p:nvPr/>
              </p:nvSpPr>
              <p:spPr>
                <a:xfrm>
                  <a:off x="1744130" y="0"/>
                  <a:ext cx="3726181" cy="80843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CBPeripheral</a:t>
                  </a:r>
                </a:p>
              </p:txBody>
            </p:sp>
            <p:sp>
              <p:nvSpPr>
                <p:cNvPr id="281" name="Rectangle"/>
                <p:cNvSpPr/>
                <p:nvPr/>
              </p:nvSpPr>
              <p:spPr>
                <a:xfrm>
                  <a:off x="192454" y="820222"/>
                  <a:ext cx="6829534" cy="3828295"/>
                </a:xfrm>
                <a:prstGeom prst="rect">
                  <a:avLst/>
                </a:prstGeom>
                <a:solidFill>
                  <a:schemeClr val="accent2">
                    <a:hueOff val="-202083"/>
                    <a:satOff val="17755"/>
                    <a:lumOff val="-16089"/>
                    <a:alpha val="50406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2" name="CBService"/>
                <p:cNvSpPr txBox="1"/>
                <p:nvPr/>
              </p:nvSpPr>
              <p:spPr>
                <a:xfrm>
                  <a:off x="2111109" y="820222"/>
                  <a:ext cx="2992223" cy="80843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CBService</a:t>
                  </a:r>
                </a:p>
              </p:txBody>
            </p:sp>
            <p:grpSp>
              <p:nvGrpSpPr>
                <p:cNvPr id="285" name="Group"/>
                <p:cNvGrpSpPr/>
                <p:nvPr/>
              </p:nvGrpSpPr>
              <p:grpSpPr>
                <a:xfrm>
                  <a:off x="343711" y="1873001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3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4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  <p:grpSp>
              <p:nvGrpSpPr>
                <p:cNvPr id="288" name="Group"/>
                <p:cNvGrpSpPr/>
                <p:nvPr/>
              </p:nvGrpSpPr>
              <p:grpSpPr>
                <a:xfrm>
                  <a:off x="343711" y="3231710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6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7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</p:grpSp>
        </p:grpSp>
      </p:grpSp>
      <p:grpSp>
        <p:nvGrpSpPr>
          <p:cNvPr id="302" name="Group"/>
          <p:cNvGrpSpPr/>
          <p:nvPr/>
        </p:nvGrpSpPr>
        <p:grpSpPr>
          <a:xfrm>
            <a:off x="3238111" y="8109705"/>
            <a:ext cx="7214443" cy="4768154"/>
            <a:chOff x="0" y="0"/>
            <a:chExt cx="7214441" cy="4768153"/>
          </a:xfrm>
        </p:grpSpPr>
        <p:sp>
          <p:nvSpPr>
            <p:cNvPr id="292" name="Rectangle"/>
            <p:cNvSpPr/>
            <p:nvPr/>
          </p:nvSpPr>
          <p:spPr>
            <a:xfrm>
              <a:off x="0" y="0"/>
              <a:ext cx="7214442" cy="4768154"/>
            </a:xfrm>
            <a:prstGeom prst="rect">
              <a:avLst/>
            </a:prstGeom>
            <a:solidFill>
              <a:schemeClr val="accent1">
                <a:lumOff val="1684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3" name="CBPeripheral"/>
            <p:cNvSpPr txBox="1"/>
            <p:nvPr/>
          </p:nvSpPr>
          <p:spPr>
            <a:xfrm>
              <a:off x="1744130" y="0"/>
              <a:ext cx="3726181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CBPeripheral</a:t>
              </a:r>
            </a:p>
          </p:txBody>
        </p:sp>
        <p:sp>
          <p:nvSpPr>
            <p:cNvPr id="294" name="Rectangle"/>
            <p:cNvSpPr/>
            <p:nvPr/>
          </p:nvSpPr>
          <p:spPr>
            <a:xfrm>
              <a:off x="192454" y="820222"/>
              <a:ext cx="6829534" cy="3828295"/>
            </a:xfrm>
            <a:prstGeom prst="rect">
              <a:avLst/>
            </a:prstGeom>
            <a:solidFill>
              <a:schemeClr val="accent2">
                <a:hueOff val="-202083"/>
                <a:satOff val="17755"/>
                <a:lumOff val="-16089"/>
                <a:alpha val="5040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5" name="CBService"/>
            <p:cNvSpPr txBox="1"/>
            <p:nvPr/>
          </p:nvSpPr>
          <p:spPr>
            <a:xfrm>
              <a:off x="2111109" y="820222"/>
              <a:ext cx="299222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CBService</a:t>
              </a:r>
            </a:p>
          </p:txBody>
        </p:sp>
        <p:grpSp>
          <p:nvGrpSpPr>
            <p:cNvPr id="298" name="Group"/>
            <p:cNvGrpSpPr/>
            <p:nvPr/>
          </p:nvGrpSpPr>
          <p:grpSpPr>
            <a:xfrm>
              <a:off x="343711" y="1873001"/>
              <a:ext cx="6527020" cy="1270001"/>
              <a:chOff x="0" y="0"/>
              <a:chExt cx="6527018" cy="1270000"/>
            </a:xfrm>
          </p:grpSpPr>
          <p:sp>
            <p:nvSpPr>
              <p:cNvPr id="29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97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  <p:grpSp>
          <p:nvGrpSpPr>
            <p:cNvPr id="301" name="Group"/>
            <p:cNvGrpSpPr/>
            <p:nvPr/>
          </p:nvGrpSpPr>
          <p:grpSpPr>
            <a:xfrm>
              <a:off x="343711" y="3231710"/>
              <a:ext cx="6527020" cy="1270001"/>
              <a:chOff x="0" y="0"/>
              <a:chExt cx="6527018" cy="1270000"/>
            </a:xfrm>
          </p:grpSpPr>
          <p:sp>
            <p:nvSpPr>
              <p:cNvPr id="29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0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</p:grpSp>
      <p:grpSp>
        <p:nvGrpSpPr>
          <p:cNvPr id="313" name="Group"/>
          <p:cNvGrpSpPr/>
          <p:nvPr/>
        </p:nvGrpSpPr>
        <p:grpSpPr>
          <a:xfrm>
            <a:off x="14089372" y="5104470"/>
            <a:ext cx="7214443" cy="5171041"/>
            <a:chOff x="0" y="0"/>
            <a:chExt cx="7214441" cy="5171040"/>
          </a:xfrm>
        </p:grpSpPr>
        <p:sp>
          <p:nvSpPr>
            <p:cNvPr id="303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04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07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05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6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10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08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9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11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12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324" name="Group"/>
          <p:cNvGrpSpPr/>
          <p:nvPr/>
        </p:nvGrpSpPr>
        <p:grpSpPr>
          <a:xfrm>
            <a:off x="14089372" y="7945080"/>
            <a:ext cx="7214443" cy="5171042"/>
            <a:chOff x="0" y="0"/>
            <a:chExt cx="7214441" cy="5171040"/>
          </a:xfrm>
        </p:grpSpPr>
        <p:sp>
          <p:nvSpPr>
            <p:cNvPr id="314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15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18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1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17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21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1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20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22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23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80" name="Group">
            <a:extLst>
              <a:ext uri="{FF2B5EF4-FFF2-40B4-BE49-F238E27FC236}">
                <a16:creationId xmlns:a16="http://schemas.microsoft.com/office/drawing/2014/main" id="{86A26E5E-9733-8A49-B8EB-21989FC82118}"/>
              </a:ext>
            </a:extLst>
          </p:cNvPr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81" name="Rectangle">
              <a:extLst>
                <a:ext uri="{FF2B5EF4-FFF2-40B4-BE49-F238E27FC236}">
                  <a16:creationId xmlns:a16="http://schemas.microsoft.com/office/drawing/2014/main" id="{3BC6FCB5-16DA-894C-926A-AB35C7993CEA}"/>
                </a:ext>
              </a:extLst>
            </p:cNvPr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2" name="CBCentralManager">
              <a:extLst>
                <a:ext uri="{FF2B5EF4-FFF2-40B4-BE49-F238E27FC236}">
                  <a16:creationId xmlns:a16="http://schemas.microsoft.com/office/drawing/2014/main" id="{9473BCF7-6340-4349-9972-51969618E312}"/>
                </a:ext>
              </a:extLst>
            </p:cNvPr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83" name="Group">
              <a:extLst>
                <a:ext uri="{FF2B5EF4-FFF2-40B4-BE49-F238E27FC236}">
                  <a16:creationId xmlns:a16="http://schemas.microsoft.com/office/drawing/2014/main" id="{3F54C698-B72F-104F-B098-D5CD9CC572FF}"/>
                </a:ext>
              </a:extLst>
            </p:cNvPr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84" name="Rectangle">
                <a:extLst>
                  <a:ext uri="{FF2B5EF4-FFF2-40B4-BE49-F238E27FC236}">
                    <a16:creationId xmlns:a16="http://schemas.microsoft.com/office/drawing/2014/main" id="{8628A931-4D1B-DA42-B4C8-3C81AD57C3E9}"/>
                  </a:ext>
                </a:extLst>
              </p:cNvPr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5" name="CBPeripheral">
                <a:extLst>
                  <a:ext uri="{FF2B5EF4-FFF2-40B4-BE49-F238E27FC236}">
                    <a16:creationId xmlns:a16="http://schemas.microsoft.com/office/drawing/2014/main" id="{9AF7A0B2-94C3-7644-8097-DD68858D013C}"/>
                  </a:ext>
                </a:extLst>
              </p:cNvPr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86" name="Rectangle">
                <a:extLst>
                  <a:ext uri="{FF2B5EF4-FFF2-40B4-BE49-F238E27FC236}">
                    <a16:creationId xmlns:a16="http://schemas.microsoft.com/office/drawing/2014/main" id="{4E66ADF1-F260-C34E-AC00-08BCA8E3BE44}"/>
                  </a:ext>
                </a:extLst>
              </p:cNvPr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7" name="CBService">
                <a:extLst>
                  <a:ext uri="{FF2B5EF4-FFF2-40B4-BE49-F238E27FC236}">
                    <a16:creationId xmlns:a16="http://schemas.microsoft.com/office/drawing/2014/main" id="{25CC76A1-D727-8549-B091-7DF5A9203555}"/>
                  </a:ext>
                </a:extLst>
              </p:cNvPr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88" name="Group">
                <a:extLst>
                  <a:ext uri="{FF2B5EF4-FFF2-40B4-BE49-F238E27FC236}">
                    <a16:creationId xmlns:a16="http://schemas.microsoft.com/office/drawing/2014/main" id="{1AB30791-E40A-0443-A133-EFE2C268F6E6}"/>
                  </a:ext>
                </a:extLst>
              </p:cNvPr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92" name="Rectangle">
                  <a:extLst>
                    <a:ext uri="{FF2B5EF4-FFF2-40B4-BE49-F238E27FC236}">
                      <a16:creationId xmlns:a16="http://schemas.microsoft.com/office/drawing/2014/main" id="{E3A2C958-199F-8F49-854E-EA3E661447BC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3" name="CBCharacteristic">
                  <a:extLst>
                    <a:ext uri="{FF2B5EF4-FFF2-40B4-BE49-F238E27FC236}">
                      <a16:creationId xmlns:a16="http://schemas.microsoft.com/office/drawing/2014/main" id="{3E3F43CF-A1C4-7E48-96A4-C78346527031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89" name="Group">
                <a:extLst>
                  <a:ext uri="{FF2B5EF4-FFF2-40B4-BE49-F238E27FC236}">
                    <a16:creationId xmlns:a16="http://schemas.microsoft.com/office/drawing/2014/main" id="{4EF4C578-73FC-3B46-B465-8CB7AEA986D9}"/>
                  </a:ext>
                </a:extLst>
              </p:cNvPr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90" name="Rectangle">
                  <a:extLst>
                    <a:ext uri="{FF2B5EF4-FFF2-40B4-BE49-F238E27FC236}">
                      <a16:creationId xmlns:a16="http://schemas.microsoft.com/office/drawing/2014/main" id="{7B712943-3282-304B-873B-F031E0D8750A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1" name="CBCharacteristic">
                  <a:extLst>
                    <a:ext uri="{FF2B5EF4-FFF2-40B4-BE49-F238E27FC236}">
                      <a16:creationId xmlns:a16="http://schemas.microsoft.com/office/drawing/2014/main" id="{6ABA59F9-B7C9-EC46-833B-3EA5C1C79D13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108" name="Line Line" descr="Line Line">
            <a:extLst>
              <a:ext uri="{FF2B5EF4-FFF2-40B4-BE49-F238E27FC236}">
                <a16:creationId xmlns:a16="http://schemas.microsoft.com/office/drawing/2014/main" id="{419771F9-0296-1E49-8FBD-3A25E54DB2F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109" name="Line Line" descr="Line Line">
            <a:extLst>
              <a:ext uri="{FF2B5EF4-FFF2-40B4-BE49-F238E27FC236}">
                <a16:creationId xmlns:a16="http://schemas.microsoft.com/office/drawing/2014/main" id="{A3494AA3-35C4-974D-8939-2C0B4261583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110" name="Line Line" descr="Line Line">
            <a:extLst>
              <a:ext uri="{FF2B5EF4-FFF2-40B4-BE49-F238E27FC236}">
                <a16:creationId xmlns:a16="http://schemas.microsoft.com/office/drawing/2014/main" id="{7FAA091B-2D9B-6A42-88A8-302832DC019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111" name="Line Line" descr="Line Line">
            <a:extLst>
              <a:ext uri="{FF2B5EF4-FFF2-40B4-BE49-F238E27FC236}">
                <a16:creationId xmlns:a16="http://schemas.microsoft.com/office/drawing/2014/main" id="{FAA63896-C198-C24B-93D5-FBFB8A807507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349B46-1D59-4746-9CF2-F5B2F0DA81A7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7F1A73D-861E-B749-B5FA-08151B177651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500" fill="hold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9" dur="500" fill="hold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2" dur="500" fill="hold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5" dur="500" fill="hold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48148E-6 L 8.33333E-7 -0.17245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2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122 -0.202650" pathEditMode="relative">
                                      <p:cBhvr>
                                        <p:cTn id="20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1" grpId="3" animBg="1" advAuto="0"/>
      <p:bldP spid="302" grpId="4" animBg="1" advAuto="0"/>
      <p:bldP spid="324" grpId="2" animBg="1" advAuto="0"/>
      <p:bldP spid="108" grpId="1" animBg="1" advAuto="0"/>
      <p:bldP spid="109" grpId="1" animBg="1" advAuto="0"/>
      <p:bldP spid="110" grpId="1" animBg="1" advAuto="0"/>
      <p:bldP spid="111" grpId="1" animBg="1" advAuto="0"/>
      <p:bldP spid="2" grpId="0"/>
      <p:bldP spid="70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pic>
        <p:nvPicPr>
          <p:cNvPr id="4" name="Picture 3" descr="The basic system structure of the Magic 8-Ball app.">
            <a:extLst>
              <a:ext uri="{FF2B5EF4-FFF2-40B4-BE49-F238E27FC236}">
                <a16:creationId xmlns:a16="http://schemas.microsoft.com/office/drawing/2014/main" id="{BD74A782-41AF-4642-A9B4-79D4D14AED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678" y="2438400"/>
            <a:ext cx="16820644" cy="8946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12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41C481-A217-6B42-BB3A-4122DC9CF45A}"/>
              </a:ext>
            </a:extLst>
          </p:cNvPr>
          <p:cNvSpPr txBox="1"/>
          <p:nvPr/>
        </p:nvSpPr>
        <p:spPr>
          <a:xfrm>
            <a:off x="423747" y="713679"/>
            <a:ext cx="23083024" cy="120241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0" b="0" i="0" u="none" strike="noStrike" cap="none" spc="0" normalizeH="0" baseline="0" dirty="0">
                <a:ln>
                  <a:noFill/>
                </a:ln>
                <a:gradFill flip="none" rotWithShape="1">
                  <a:gsLst>
                    <a:gs pos="0">
                      <a:schemeClr val="accent1">
                        <a:lumMod val="89000"/>
                      </a:schemeClr>
                    </a:gs>
                    <a:gs pos="23000">
                      <a:schemeClr val="accent1">
                        <a:lumMod val="89000"/>
                      </a:schemeClr>
                    </a:gs>
                    <a:gs pos="69000">
                      <a:schemeClr val="accent1">
                        <a:lumMod val="75000"/>
                      </a:schemeClr>
                    </a:gs>
                    <a:gs pos="97000">
                      <a:schemeClr val="accent1">
                        <a:lumMod val="70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Bauhaus 93" pitchFamily="82" charset="77"/>
                <a:sym typeface="Helvetica Neue"/>
              </a:rPr>
              <a:t>LET’S CODE!</a:t>
            </a:r>
          </a:p>
        </p:txBody>
      </p:sp>
    </p:spTree>
    <p:extLst>
      <p:ext uri="{BB962C8B-B14F-4D97-AF65-F5344CB8AC3E}">
        <p14:creationId xmlns:p14="http://schemas.microsoft.com/office/powerpoint/2010/main" val="67478455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esktop computer monitor sitting on top of a desk&#10;&#10;Description automatically generated">
            <a:extLst>
              <a:ext uri="{FF2B5EF4-FFF2-40B4-BE49-F238E27FC236}">
                <a16:creationId xmlns:a16="http://schemas.microsoft.com/office/drawing/2014/main" id="{A8A8EAA1-C557-5048-9CFC-FFD2A5872A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0172" y="0"/>
            <a:ext cx="11983656" cy="13720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71569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Iceberg.jpg" descr="Iceberg.jpg"/>
          <p:cNvPicPr>
            <a:picLocks noChangeAspect="1"/>
          </p:cNvPicPr>
          <p:nvPr/>
        </p:nvPicPr>
        <p:blipFill>
          <a:blip r:embed="rId3"/>
          <a:srcRect l="38750" t="32436" r="12700" b="19014"/>
          <a:stretch>
            <a:fillRect/>
          </a:stretch>
        </p:blipFill>
        <p:spPr>
          <a:xfrm>
            <a:off x="-1809713" y="-4521680"/>
            <a:ext cx="28003426" cy="18668950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BLUETOOTH CORE IS BIG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/>
          <a:p>
            <a:r>
              <a:t>BLUETOOTH CORE IS BIG</a:t>
            </a:r>
          </a:p>
        </p:txBody>
      </p:sp>
      <p:sp>
        <p:nvSpPr>
          <p:cNvPr id="158" name="...CORE BLUETOOTH IS SMALL"/>
          <p:cNvSpPr txBox="1"/>
          <p:nvPr/>
        </p:nvSpPr>
        <p:spPr>
          <a:xfrm>
            <a:off x="14385095" y="1330298"/>
            <a:ext cx="9326185" cy="1040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algn="r" defTabSz="1414236">
              <a:lnSpc>
                <a:spcPct val="80000"/>
              </a:lnSpc>
              <a:spcBef>
                <a:spcPts val="0"/>
              </a:spcBef>
              <a:defRPr sz="4930" b="1" spc="-98"/>
            </a:lvl1pPr>
          </a:lstStyle>
          <a:p>
            <a:r>
              <a:rPr dirty="0"/>
              <a:t>...CORE BLUETOOTH IS SMALL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3701 0.330582" pathEditMode="relative">
                                      <p:cBhvr>
                                        <p:cTn id="9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064B0A-0C75-5A42-A175-E810FF8BBD1D}"/>
              </a:ext>
            </a:extLst>
          </p:cNvPr>
          <p:cNvSpPr txBox="1"/>
          <p:nvPr/>
        </p:nvSpPr>
        <p:spPr>
          <a:xfrm>
            <a:off x="12192000" y="1882045"/>
            <a:ext cx="11163312" cy="45807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BLE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0" dirty="0"/>
              <a:t>(LOW-ENERGY)</a:t>
            </a:r>
            <a:endParaRPr kumimoji="0" lang="en-US" sz="1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B113AF-3A3C-0D4B-B221-00D1D0AF513D}"/>
              </a:ext>
            </a:extLst>
          </p:cNvPr>
          <p:cNvSpPr txBox="1"/>
          <p:nvPr/>
        </p:nvSpPr>
        <p:spPr>
          <a:xfrm>
            <a:off x="2503975" y="1943005"/>
            <a:ext cx="7369005" cy="45807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BR/EDR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(CLASSIC)</a:t>
            </a:r>
          </a:p>
        </p:txBody>
      </p:sp>
      <p:sp>
        <p:nvSpPr>
          <p:cNvPr id="4" name="BLE Advertising: The Story of Dave and Matt">
            <a:extLst>
              <a:ext uri="{FF2B5EF4-FFF2-40B4-BE49-F238E27FC236}">
                <a16:creationId xmlns:a16="http://schemas.microsoft.com/office/drawing/2014/main" id="{D80A0439-641E-6F48-B772-7D72DB06EA29}"/>
              </a:ext>
            </a:extLst>
          </p:cNvPr>
          <p:cNvSpPr txBox="1">
            <a:spLocks/>
          </p:cNvSpPr>
          <p:nvPr/>
        </p:nvSpPr>
        <p:spPr>
          <a:xfrm>
            <a:off x="1282700" y="1003300"/>
            <a:ext cx="21066969" cy="1435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316421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75" b="1" i="0" u="none" strike="noStrike" cap="none" spc="-161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US" dirty="0"/>
              <a:t>TWO FLAVORS OF BLUETOOTH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1E0A0F7-4FD2-8A4B-BA12-09D78FEE8B07}"/>
              </a:ext>
            </a:extLst>
          </p:cNvPr>
          <p:cNvGrpSpPr/>
          <p:nvPr/>
        </p:nvGrpSpPr>
        <p:grpSpPr>
          <a:xfrm>
            <a:off x="11816184" y="6523746"/>
            <a:ext cx="12030124" cy="5920835"/>
            <a:chOff x="11816184" y="6575965"/>
            <a:chExt cx="12070660" cy="5623560"/>
          </a:xfrm>
        </p:grpSpPr>
        <p:pic>
          <p:nvPicPr>
            <p:cNvPr id="6" name="Picture 5" descr="A close up of electronics&#10;&#10;Description automatically generated">
              <a:extLst>
                <a:ext uri="{FF2B5EF4-FFF2-40B4-BE49-F238E27FC236}">
                  <a16:creationId xmlns:a16="http://schemas.microsoft.com/office/drawing/2014/main" id="{9EF15FA3-6C4A-5B44-AFBC-D9B29C3098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16184" y="6575965"/>
              <a:ext cx="5623560" cy="5623560"/>
            </a:xfrm>
            <a:prstGeom prst="rect">
              <a:avLst/>
            </a:prstGeom>
          </p:spPr>
        </p:pic>
        <p:pic>
          <p:nvPicPr>
            <p:cNvPr id="8" name="Picture 7" descr="A black watch on a white background&#10;&#10;Description automatically generated">
              <a:extLst>
                <a:ext uri="{FF2B5EF4-FFF2-40B4-BE49-F238E27FC236}">
                  <a16:creationId xmlns:a16="http://schemas.microsoft.com/office/drawing/2014/main" id="{6E4F492F-47AC-3C4A-9212-63B1805DA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544800" y="7140035"/>
              <a:ext cx="8342044" cy="469392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A579B1C-BAFC-EB48-9E64-A91EE1F39351}"/>
              </a:ext>
            </a:extLst>
          </p:cNvPr>
          <p:cNvGrpSpPr/>
          <p:nvPr/>
        </p:nvGrpSpPr>
        <p:grpSpPr>
          <a:xfrm>
            <a:off x="885188" y="6628242"/>
            <a:ext cx="11479124" cy="5920835"/>
            <a:chOff x="885188" y="6628242"/>
            <a:chExt cx="11479124" cy="5920835"/>
          </a:xfrm>
        </p:grpSpPr>
        <p:pic>
          <p:nvPicPr>
            <p:cNvPr id="12" name="Picture 11" descr="A close up of electronics&#10;&#10;Description automatically generated">
              <a:extLst>
                <a:ext uri="{FF2B5EF4-FFF2-40B4-BE49-F238E27FC236}">
                  <a16:creationId xmlns:a16="http://schemas.microsoft.com/office/drawing/2014/main" id="{936228A2-5899-FA43-AD7C-1C2015D3FA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36243" y="6628242"/>
              <a:ext cx="7928069" cy="5920835"/>
            </a:xfrm>
            <a:prstGeom prst="rect">
              <a:avLst/>
            </a:prstGeom>
          </p:spPr>
        </p:pic>
        <p:pic>
          <p:nvPicPr>
            <p:cNvPr id="14" name="Picture 13" descr="A screen shot of a computer keyboard&#10;&#10;Description automatically generated">
              <a:extLst>
                <a:ext uri="{FF2B5EF4-FFF2-40B4-BE49-F238E27FC236}">
                  <a16:creationId xmlns:a16="http://schemas.microsoft.com/office/drawing/2014/main" id="{DE07A429-2EB8-4548-94AE-3F242369D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5188" y="6930605"/>
              <a:ext cx="5303289" cy="45549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17490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3.33333E-6 L -0.22891 0.19583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45" y="9792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1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/>
      <p:bldP spid="3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BLE Advertising: The Story of Dave and Matt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16421">
              <a:defRPr sz="8075" spc="-161"/>
            </a:lvl1pPr>
          </a:lstStyle>
          <a:p>
            <a:r>
              <a:rPr dirty="0"/>
              <a:t>BLE Advertising: The Story of Dave and Matt</a:t>
            </a:r>
          </a:p>
        </p:txBody>
      </p:sp>
      <p:pic>
        <p:nvPicPr>
          <p:cNvPr id="225" name="DaveSilhouette.jpg" descr="DaveSilhouett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MattSilhouette.jpg" descr="MattSilhouett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Dave.jpg" descr="Dave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Matt.jpg" descr="Matt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4" animBg="1" advAuto="0"/>
      <p:bldP spid="228" grpId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quare"/>
          <p:cNvSpPr/>
          <p:nvPr/>
        </p:nvSpPr>
        <p:spPr>
          <a:xfrm>
            <a:off x="7496884" y="2162884"/>
            <a:ext cx="9390232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1" name="Rectangle"/>
          <p:cNvSpPr/>
          <p:nvPr/>
        </p:nvSpPr>
        <p:spPr>
          <a:xfrm>
            <a:off x="8065853" y="3944317"/>
            <a:ext cx="8252295" cy="3537378"/>
          </a:xfrm>
          <a:prstGeom prst="rect">
            <a:avLst/>
          </a:prstGeom>
          <a:gradFill>
            <a:gsLst>
              <a:gs pos="0">
                <a:schemeClr val="accent4">
                  <a:hueOff val="222477"/>
                  <a:satOff val="-4338"/>
                </a:schemeClr>
              </a:gs>
              <a:gs pos="100000">
                <a:schemeClr val="accent4">
                  <a:hueOff val="-858837"/>
                  <a:lumOff val="-9791"/>
                </a:schemeClr>
              </a:gs>
            </a:gsLst>
            <a:lin ang="5400000"/>
          </a:gra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2" name="PERIPHERAL (Server)"/>
          <p:cNvSpPr txBox="1"/>
          <p:nvPr/>
        </p:nvSpPr>
        <p:spPr>
          <a:xfrm>
            <a:off x="10283799" y="6127175"/>
            <a:ext cx="3816402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PERIPHERAL</a:t>
            </a:r>
            <a:br/>
            <a:r>
              <a:t>(Server)</a:t>
            </a:r>
          </a:p>
        </p:txBody>
      </p:sp>
      <p:sp>
        <p:nvSpPr>
          <p:cNvPr id="163" name="Rectangle"/>
          <p:cNvSpPr/>
          <p:nvPr/>
        </p:nvSpPr>
        <p:spPr>
          <a:xfrm>
            <a:off x="8258308" y="4642756"/>
            <a:ext cx="7867385" cy="119725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5">
                  <a:lumOff val="-29866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4" name="CHARACTERISTIC"/>
          <p:cNvSpPr txBox="1"/>
          <p:nvPr/>
        </p:nvSpPr>
        <p:spPr>
          <a:xfrm>
            <a:off x="9550451" y="4837165"/>
            <a:ext cx="528309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sp>
        <p:nvSpPr>
          <p:cNvPr id="165" name="SERVICE"/>
          <p:cNvSpPr txBox="1"/>
          <p:nvPr/>
        </p:nvSpPr>
        <p:spPr>
          <a:xfrm>
            <a:off x="10876330" y="5308790"/>
            <a:ext cx="263134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SERVICE</a:t>
            </a:r>
          </a:p>
        </p:txBody>
      </p:sp>
      <p:sp>
        <p:nvSpPr>
          <p:cNvPr id="166" name="Rectangle"/>
          <p:cNvSpPr/>
          <p:nvPr/>
        </p:nvSpPr>
        <p:spPr>
          <a:xfrm>
            <a:off x="8258307" y="6039956"/>
            <a:ext cx="7867385" cy="1197251"/>
          </a:xfrm>
          <a:prstGeom prst="rect">
            <a:avLst/>
          </a:prstGeom>
          <a:gradFill>
            <a:gsLst>
              <a:gs pos="0">
                <a:schemeClr val="accent6">
                  <a:lumOff val="16230"/>
                </a:schemeClr>
              </a:gs>
              <a:gs pos="100000">
                <a:schemeClr val="accent6">
                  <a:satOff val="-16844"/>
                  <a:lumOff val="-30747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7" name="CHARACTERISTIC"/>
          <p:cNvSpPr txBox="1"/>
          <p:nvPr/>
        </p:nvSpPr>
        <p:spPr>
          <a:xfrm>
            <a:off x="9550450" y="6234365"/>
            <a:ext cx="5283099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grpSp>
        <p:nvGrpSpPr>
          <p:cNvPr id="174" name="Group"/>
          <p:cNvGrpSpPr/>
          <p:nvPr/>
        </p:nvGrpSpPr>
        <p:grpSpPr>
          <a:xfrm>
            <a:off x="8065853" y="7630589"/>
            <a:ext cx="8252295" cy="3570105"/>
            <a:chOff x="0" y="0"/>
            <a:chExt cx="8252293" cy="3570104"/>
          </a:xfrm>
        </p:grpSpPr>
        <p:sp>
          <p:nvSpPr>
            <p:cNvPr id="168" name="Rectangle"/>
            <p:cNvSpPr/>
            <p:nvPr/>
          </p:nvSpPr>
          <p:spPr>
            <a:xfrm>
              <a:off x="0" y="32726"/>
              <a:ext cx="8252294" cy="3537379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9" name="Rectangle"/>
            <p:cNvSpPr/>
            <p:nvPr/>
          </p:nvSpPr>
          <p:spPr>
            <a:xfrm>
              <a:off x="192454" y="731165"/>
              <a:ext cx="7867386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0" name="CHARACTERISTIC"/>
            <p:cNvSpPr txBox="1"/>
            <p:nvPr/>
          </p:nvSpPr>
          <p:spPr>
            <a:xfrm>
              <a:off x="1484597" y="9255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1" name="Rectangle"/>
            <p:cNvSpPr/>
            <p:nvPr/>
          </p:nvSpPr>
          <p:spPr>
            <a:xfrm>
              <a:off x="192454" y="2128366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2" name="CHARACTERISTIC"/>
            <p:cNvSpPr txBox="1"/>
            <p:nvPr/>
          </p:nvSpPr>
          <p:spPr>
            <a:xfrm>
              <a:off x="1484596" y="23227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3" name="SERVICE"/>
            <p:cNvSpPr txBox="1"/>
            <p:nvPr/>
          </p:nvSpPr>
          <p:spPr>
            <a:xfrm>
              <a:off x="2810477" y="0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</p:grpSp>
      <p:sp>
        <p:nvSpPr>
          <p:cNvPr id="175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067 -0.276002" pathEditMode="relative">
                                      <p:cBhvr>
                                        <p:cTn id="6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485 -0.106189" pathEditMode="relative">
                                      <p:cBhvr>
                                        <p:cTn id="1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2" animBg="1" advAuto="0"/>
      <p:bldP spid="163" grpId="5" animBg="1" advAuto="0"/>
      <p:bldP spid="164" grpId="6" animBg="1" advAuto="0"/>
      <p:bldP spid="165" grpId="3" animBg="1" advAuto="0"/>
      <p:bldP spid="166" grpId="7" animBg="1" advAuto="0"/>
      <p:bldP spid="167" grpId="8" animBg="1" advAuto="0"/>
      <p:bldP spid="174" grpId="9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roup"/>
          <p:cNvGrpSpPr/>
          <p:nvPr/>
        </p:nvGrpSpPr>
        <p:grpSpPr>
          <a:xfrm>
            <a:off x="7496884" y="2162884"/>
            <a:ext cx="9390232" cy="9390232"/>
            <a:chOff x="0" y="0"/>
            <a:chExt cx="9390231" cy="9390231"/>
          </a:xfrm>
        </p:grpSpPr>
        <p:sp>
          <p:nvSpPr>
            <p:cNvPr id="177" name="Square"/>
            <p:cNvSpPr/>
            <p:nvPr/>
          </p:nvSpPr>
          <p:spPr>
            <a:xfrm>
              <a:off x="0" y="0"/>
              <a:ext cx="9390232" cy="9390232"/>
            </a:xfrm>
            <a:prstGeom prst="rect">
              <a:avLst/>
            </a:prstGeom>
            <a:solidFill>
              <a:srgbClr val="FFFFFF"/>
            </a:soli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8" name="Rectangle"/>
            <p:cNvSpPr/>
            <p:nvPr/>
          </p:nvSpPr>
          <p:spPr>
            <a:xfrm>
              <a:off x="568969" y="1768733"/>
              <a:ext cx="8252295" cy="3537378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" name="PERIPHERAL (Server)"/>
            <p:cNvSpPr txBox="1"/>
            <p:nvPr/>
          </p:nvSpPr>
          <p:spPr>
            <a:xfrm>
              <a:off x="2786915" y="171868"/>
              <a:ext cx="3816402" cy="14616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ctr"/>
              <a:r>
                <a:t>PERIPHERAL</a:t>
              </a:r>
              <a:br/>
              <a:r>
                <a:t>(Server)</a:t>
              </a:r>
            </a:p>
          </p:txBody>
        </p:sp>
        <p:sp>
          <p:nvSpPr>
            <p:cNvPr id="180" name="Rectangle"/>
            <p:cNvSpPr/>
            <p:nvPr/>
          </p:nvSpPr>
          <p:spPr>
            <a:xfrm>
              <a:off x="761424" y="2479871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1" name="CHARACTERISTIC"/>
            <p:cNvSpPr txBox="1"/>
            <p:nvPr/>
          </p:nvSpPr>
          <p:spPr>
            <a:xfrm>
              <a:off x="2053566" y="2674281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82" name="SERVICE"/>
            <p:cNvSpPr txBox="1"/>
            <p:nvPr/>
          </p:nvSpPr>
          <p:spPr>
            <a:xfrm>
              <a:off x="3379446" y="1677878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  <p:sp>
          <p:nvSpPr>
            <p:cNvPr id="183" name="Rectangle"/>
            <p:cNvSpPr/>
            <p:nvPr/>
          </p:nvSpPr>
          <p:spPr>
            <a:xfrm>
              <a:off x="761423" y="3877072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4" name="CHARACTERISTIC"/>
            <p:cNvSpPr txBox="1"/>
            <p:nvPr/>
          </p:nvSpPr>
          <p:spPr>
            <a:xfrm>
              <a:off x="2053566" y="4071481"/>
              <a:ext cx="528309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568969" y="5467705"/>
              <a:ext cx="8252295" cy="3570105"/>
              <a:chOff x="0" y="0"/>
              <a:chExt cx="8252293" cy="3570104"/>
            </a:xfrm>
          </p:grpSpPr>
          <p:sp>
            <p:nvSpPr>
              <p:cNvPr id="185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</a:schemeClr>
                  </a:gs>
                  <a:gs pos="100000">
                    <a:schemeClr val="accent4">
                      <a:hueOff val="-858837"/>
                      <a:lumOff val="-9791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6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/>
                  </a:gs>
                  <a:gs pos="100000">
                    <a:schemeClr val="accent5">
                      <a:lumOff val="-29866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7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88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</a:schemeClr>
                  </a:gs>
                  <a:gs pos="100000">
                    <a:schemeClr val="accent6">
                      <a:satOff val="-16844"/>
                      <a:lumOff val="-30747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9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0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sp>
        <p:nvSpPr>
          <p:cNvPr id="193" name="Square"/>
          <p:cNvSpPr/>
          <p:nvPr/>
        </p:nvSpPr>
        <p:spPr>
          <a:xfrm>
            <a:off x="1030308" y="2162884"/>
            <a:ext cx="9390233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08" name="Group"/>
          <p:cNvGrpSpPr/>
          <p:nvPr/>
        </p:nvGrpSpPr>
        <p:grpSpPr>
          <a:xfrm>
            <a:off x="1599277" y="3927953"/>
            <a:ext cx="8252295" cy="7272741"/>
            <a:chOff x="0" y="0"/>
            <a:chExt cx="8252294" cy="7272739"/>
          </a:xfrm>
        </p:grpSpPr>
        <p:grpSp>
          <p:nvGrpSpPr>
            <p:cNvPr id="200" name="Group"/>
            <p:cNvGrpSpPr/>
            <p:nvPr/>
          </p:nvGrpSpPr>
          <p:grpSpPr>
            <a:xfrm>
              <a:off x="0" y="3702635"/>
              <a:ext cx="8252295" cy="3570105"/>
              <a:chOff x="0" y="0"/>
              <a:chExt cx="8252293" cy="3570104"/>
            </a:xfrm>
          </p:grpSpPr>
          <p:sp>
            <p:nvSpPr>
              <p:cNvPr id="194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274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274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274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50274"/>
                    </a:schemeClr>
                  </a:gs>
                  <a:gs pos="100000">
                    <a:schemeClr val="accent5">
                      <a:lumOff val="-29866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7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274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9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  <p:grpSp>
          <p:nvGrpSpPr>
            <p:cNvPr id="207" name="Group"/>
            <p:cNvGrpSpPr/>
            <p:nvPr/>
          </p:nvGrpSpPr>
          <p:grpSpPr>
            <a:xfrm>
              <a:off x="0" y="0"/>
              <a:ext cx="8252294" cy="3570105"/>
              <a:chOff x="0" y="0"/>
              <a:chExt cx="8252293" cy="3570104"/>
            </a:xfrm>
          </p:grpSpPr>
          <p:sp>
            <p:nvSpPr>
              <p:cNvPr id="201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603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603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603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49849"/>
                    </a:schemeClr>
                  </a:gs>
                  <a:gs pos="100000">
                    <a:schemeClr val="accent5">
                      <a:lumOff val="-29866"/>
                      <a:alpha val="49849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4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010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010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5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6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pic>
        <p:nvPicPr>
          <p:cNvPr id="209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463203" y="3907361"/>
            <a:ext cx="5302277" cy="933420"/>
          </a:xfrm>
          <a:prstGeom prst="rect">
            <a:avLst/>
          </a:prstGeom>
        </p:spPr>
      </p:pic>
      <p:pic>
        <p:nvPicPr>
          <p:cNvPr id="21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4861916"/>
            <a:ext cx="5873627" cy="933420"/>
          </a:xfrm>
          <a:prstGeom prst="rect">
            <a:avLst/>
          </a:prstGeom>
        </p:spPr>
      </p:pic>
      <p:pic>
        <p:nvPicPr>
          <p:cNvPr id="213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9313956" y="6085907"/>
            <a:ext cx="5873627" cy="933420"/>
          </a:xfrm>
          <a:prstGeom prst="rect">
            <a:avLst/>
          </a:prstGeom>
        </p:spPr>
      </p:pic>
      <p:pic>
        <p:nvPicPr>
          <p:cNvPr id="215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463203" y="7502353"/>
            <a:ext cx="5302276" cy="933420"/>
          </a:xfrm>
          <a:prstGeom prst="rect">
            <a:avLst/>
          </a:prstGeom>
        </p:spPr>
      </p:pic>
      <p:pic>
        <p:nvPicPr>
          <p:cNvPr id="217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8495399"/>
            <a:ext cx="5873627" cy="933420"/>
          </a:xfrm>
          <a:prstGeom prst="rect">
            <a:avLst/>
          </a:prstGeom>
        </p:spPr>
      </p:pic>
      <p:pic>
        <p:nvPicPr>
          <p:cNvPr id="219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9313956" y="9873354"/>
            <a:ext cx="5873627" cy="933420"/>
          </a:xfrm>
          <a:prstGeom prst="rect">
            <a:avLst/>
          </a:prstGeom>
        </p:spPr>
      </p:pic>
      <p:sp>
        <p:nvSpPr>
          <p:cNvPr id="221" name="CENTRAL (Client)"/>
          <p:cNvSpPr txBox="1"/>
          <p:nvPr/>
        </p:nvSpPr>
        <p:spPr>
          <a:xfrm>
            <a:off x="4291188" y="6127175"/>
            <a:ext cx="2868474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CENTRAL</a:t>
            </a:r>
            <a:br/>
            <a:r>
              <a:t>(Client)</a:t>
            </a:r>
          </a:p>
        </p:txBody>
      </p:sp>
      <p:sp>
        <p:nvSpPr>
          <p:cNvPr id="222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60417 0.000000" pathEditMode="relative">
                                      <p:cBhvr>
                                        <p:cTn id="6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585 -0.290806" pathEditMode="relative">
                                      <p:cBhvr>
                                        <p:cTn id="1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9" presetClass="entr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" grpId="2" animBg="1" advAuto="0"/>
      <p:bldP spid="208" grpId="5" animBg="1" advAuto="0"/>
      <p:bldP spid="209" grpId="6" animBg="1" advAuto="0"/>
      <p:bldP spid="211" grpId="7" animBg="1" advAuto="0"/>
      <p:bldP spid="213" grpId="8" animBg="1" advAuto="0"/>
      <p:bldP spid="215" grpId="9" animBg="1" advAuto="0"/>
      <p:bldP spid="217" grpId="10" animBg="1" advAuto="0"/>
      <p:bldP spid="219" grpId="11" animBg="1" advAuto="0"/>
      <p:bldP spid="221" grpId="3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rPr dirty="0"/>
              <a:t>The Basic Structure Of Our Bluetooth Apps</a:t>
            </a:r>
          </a:p>
        </p:txBody>
      </p:sp>
      <p:pic>
        <p:nvPicPr>
          <p:cNvPr id="231" name="Oval Oval" descr="Oval Oval"/>
          <p:cNvPicPr>
            <a:picLocks/>
          </p:cNvPicPr>
          <p:nvPr/>
        </p:nvPicPr>
        <p:blipFill>
          <a:blip r:embed="rId3">
            <a:alphaModFix amt="80363"/>
          </a:blip>
          <a:stretch>
            <a:fillRect/>
          </a:stretch>
        </p:blipFill>
        <p:spPr>
          <a:xfrm>
            <a:off x="2333897" y="2228601"/>
            <a:ext cx="9087001" cy="10416082"/>
          </a:xfrm>
          <a:prstGeom prst="rect">
            <a:avLst/>
          </a:prstGeom>
        </p:spPr>
      </p:pic>
      <p:grpSp>
        <p:nvGrpSpPr>
          <p:cNvPr id="238" name="Group"/>
          <p:cNvGrpSpPr/>
          <p:nvPr/>
        </p:nvGrpSpPr>
        <p:grpSpPr>
          <a:xfrm>
            <a:off x="13735676" y="2662834"/>
            <a:ext cx="4249370" cy="1482421"/>
            <a:chOff x="0" y="0"/>
            <a:chExt cx="4249369" cy="1482420"/>
          </a:xfrm>
        </p:grpSpPr>
        <p:sp>
          <p:nvSpPr>
            <p:cNvPr id="236" name="PERIPHERAL"/>
            <p:cNvSpPr txBox="1"/>
            <p:nvPr/>
          </p:nvSpPr>
          <p:spPr>
            <a:xfrm>
              <a:off x="216484" y="0"/>
              <a:ext cx="3816402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PERIPHERAL</a:t>
              </a:r>
            </a:p>
          </p:txBody>
        </p:sp>
        <p:sp>
          <p:nvSpPr>
            <p:cNvPr id="237" name="(Server Behavior)"/>
            <p:cNvSpPr txBox="1"/>
            <p:nvPr/>
          </p:nvSpPr>
          <p:spPr>
            <a:xfrm>
              <a:off x="0" y="748410"/>
              <a:ext cx="42493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t>(Server Behavior)</a:t>
              </a:r>
            </a:p>
          </p:txBody>
        </p:sp>
      </p:grpSp>
      <p:pic>
        <p:nvPicPr>
          <p:cNvPr id="240" name="8Ball.png" descr="8Ball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9161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CENTRAL">
            <a:extLst>
              <a:ext uri="{FF2B5EF4-FFF2-40B4-BE49-F238E27FC236}">
                <a16:creationId xmlns:a16="http://schemas.microsoft.com/office/drawing/2014/main" id="{E58CD968-DDC3-4140-985E-6CB907209AE7}"/>
              </a:ext>
            </a:extLst>
          </p:cNvPr>
          <p:cNvSpPr txBox="1"/>
          <p:nvPr/>
        </p:nvSpPr>
        <p:spPr>
          <a:xfrm>
            <a:off x="8985905" y="2683355"/>
            <a:ext cx="6403997" cy="7673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numCol="1" anchor="ctr">
            <a:spAutoFit/>
          </a:bodyPr>
          <a:lstStyle/>
          <a:p>
            <a:r>
              <a:rPr lang="en-US" dirty="0"/>
              <a:t>Bluetooth Magic 8-Ball</a:t>
            </a:r>
            <a:endParaRPr dirty="0"/>
          </a:p>
        </p:txBody>
      </p:sp>
      <p:pic>
        <p:nvPicPr>
          <p:cNvPr id="15" name="Bluetooth.png" descr="Bluetooth.png">
            <a:extLst>
              <a:ext uri="{FF2B5EF4-FFF2-40B4-BE49-F238E27FC236}">
                <a16:creationId xmlns:a16="http://schemas.microsoft.com/office/drawing/2014/main" id="{D8D5F4AB-745F-884A-B391-6FB2E7A462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4983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" name="Group">
            <a:extLst>
              <a:ext uri="{FF2B5EF4-FFF2-40B4-BE49-F238E27FC236}">
                <a16:creationId xmlns:a16="http://schemas.microsoft.com/office/drawing/2014/main" id="{EC2CEA1B-1C71-2F41-B759-D7C58DDFC9D4}"/>
              </a:ext>
            </a:extLst>
          </p:cNvPr>
          <p:cNvGrpSpPr/>
          <p:nvPr/>
        </p:nvGrpSpPr>
        <p:grpSpPr>
          <a:xfrm>
            <a:off x="4812127" y="2662834"/>
            <a:ext cx="4088271" cy="1482421"/>
            <a:chOff x="0" y="0"/>
            <a:chExt cx="4088269" cy="1482420"/>
          </a:xfrm>
        </p:grpSpPr>
        <p:sp>
          <p:nvSpPr>
            <p:cNvPr id="19" name="CENTRAL">
              <a:extLst>
                <a:ext uri="{FF2B5EF4-FFF2-40B4-BE49-F238E27FC236}">
                  <a16:creationId xmlns:a16="http://schemas.microsoft.com/office/drawing/2014/main" id="{9D9848FA-A8C4-C74C-A3B3-16B8596F4572}"/>
                </a:ext>
              </a:extLst>
            </p:cNvPr>
            <p:cNvSpPr txBox="1"/>
            <p:nvPr/>
          </p:nvSpPr>
          <p:spPr>
            <a:xfrm>
              <a:off x="609898" y="0"/>
              <a:ext cx="286847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CENTRAL</a:t>
              </a:r>
            </a:p>
          </p:txBody>
        </p:sp>
        <p:sp>
          <p:nvSpPr>
            <p:cNvPr id="20" name="(Client Behavior)">
              <a:extLst>
                <a:ext uri="{FF2B5EF4-FFF2-40B4-BE49-F238E27FC236}">
                  <a16:creationId xmlns:a16="http://schemas.microsoft.com/office/drawing/2014/main" id="{D3F50B83-1D2E-D140-BBEB-BD18CEDE8CA1}"/>
                </a:ext>
              </a:extLst>
            </p:cNvPr>
            <p:cNvSpPr txBox="1"/>
            <p:nvPr/>
          </p:nvSpPr>
          <p:spPr>
            <a:xfrm>
              <a:off x="0" y="748410"/>
              <a:ext cx="40882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rPr dirty="0"/>
                <a:t>(Client Behavior)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7 2.40741E-6 L -0.20469 0.00428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234" y="20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3" presetClass="exit" presetSubtype="32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3" presetClass="exit" presetSubtype="32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" grpId="5" animBg="1" advAuto="0"/>
      <p:bldP spid="238" grpId="3" animBg="1" advAuto="0"/>
      <p:bldP spid="238" grpId="6" animBg="1" advAuto="0"/>
      <p:bldP spid="240" grpId="4" animBg="1" advAuto="0"/>
      <p:bldP spid="240" grpId="7" animBg="1" advAuto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sp>
        <p:nvSpPr>
          <p:cNvPr id="243" name="Rectangle"/>
          <p:cNvSpPr/>
          <p:nvPr/>
        </p:nvSpPr>
        <p:spPr>
          <a:xfrm>
            <a:off x="14088981" y="5104470"/>
            <a:ext cx="7214443" cy="5171041"/>
          </a:xfrm>
          <a:prstGeom prst="rect">
            <a:avLst/>
          </a:prstGeom>
          <a:solidFill>
            <a:schemeClr val="accent1">
              <a:lumOff val="-135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4" name="Rectangle"/>
          <p:cNvSpPr/>
          <p:nvPr/>
        </p:nvSpPr>
        <p:spPr>
          <a:xfrm>
            <a:off x="14281435" y="6215670"/>
            <a:ext cx="6829533" cy="3828294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47" name="Group"/>
          <p:cNvGrpSpPr/>
          <p:nvPr/>
        </p:nvGrpSpPr>
        <p:grpSpPr>
          <a:xfrm>
            <a:off x="14432692" y="7263951"/>
            <a:ext cx="6527020" cy="1270001"/>
            <a:chOff x="0" y="0"/>
            <a:chExt cx="6527018" cy="1270000"/>
          </a:xfrm>
        </p:grpSpPr>
        <p:sp>
          <p:nvSpPr>
            <p:cNvPr id="245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6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14432692" y="8680998"/>
            <a:ext cx="6527020" cy="1270001"/>
            <a:chOff x="0" y="0"/>
            <a:chExt cx="6527018" cy="1270000"/>
          </a:xfrm>
        </p:grpSpPr>
        <p:sp>
          <p:nvSpPr>
            <p:cNvPr id="248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9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sp>
        <p:nvSpPr>
          <p:cNvPr id="251" name="CBMutableService"/>
          <p:cNvSpPr txBox="1"/>
          <p:nvPr/>
        </p:nvSpPr>
        <p:spPr>
          <a:xfrm>
            <a:off x="15093362" y="7725601"/>
            <a:ext cx="520568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CBMutableService</a:t>
            </a:r>
          </a:p>
        </p:txBody>
      </p:sp>
      <p:sp>
        <p:nvSpPr>
          <p:cNvPr id="252" name="CBPeripheralManager"/>
          <p:cNvSpPr txBox="1"/>
          <p:nvPr/>
        </p:nvSpPr>
        <p:spPr>
          <a:xfrm>
            <a:off x="14630675" y="7352081"/>
            <a:ext cx="6131053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CBPeripheralManager</a:t>
            </a:r>
          </a:p>
        </p:txBody>
      </p:sp>
      <p:grpSp>
        <p:nvGrpSpPr>
          <p:cNvPr id="266" name="Group"/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253" name="Rectangle"/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4" name="CBCentralManager"/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265" name="Group"/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255" name="Rectangle"/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6" name="CBPeripheral"/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257" name="Rectangle"/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8" name="CBService"/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261" name="Group"/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259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0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264" name="Group"/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262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3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267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269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27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273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504BB5E-4BC8-7745-8A98-5E297D07ABBC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DC4926F-6D73-C946-A9C0-DA1DF1777034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</p:spTree>
  </p:cSld>
  <p:clrMapOvr>
    <a:masterClrMapping/>
  </p:clrMapOvr>
  <p:transition spd="med" advClick="0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283 -0.159607" pathEditMode="relative">
                                      <p:cBhvr>
                                        <p:cTn id="2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537 -0.108009" pathEditMode="relative">
                                      <p:cBhvr>
                                        <p:cTn id="33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3" presetClass="entr" presetSubtype="16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fill="hold" grpId="1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1" animBg="1" advAuto="0"/>
      <p:bldP spid="244" grpId="4" animBg="1" advAuto="0"/>
      <p:bldP spid="247" grpId="7" animBg="1" advAuto="0"/>
      <p:bldP spid="250" grpId="8" animBg="1" advAuto="0"/>
      <p:bldP spid="251" grpId="5" animBg="1" advAuto="0"/>
      <p:bldP spid="252" grpId="2" animBg="1" advAuto="0"/>
      <p:bldP spid="266" grpId="9" animBg="1" advAuto="0"/>
      <p:bldP spid="267" grpId="10" animBg="1" advAuto="0"/>
      <p:bldP spid="269" grpId="11" animBg="1" advAuto="0"/>
      <p:bldP spid="271" grpId="12" animBg="1" advAuto="0"/>
      <p:bldP spid="273" grpId="13" animBg="1" advAuto="0"/>
      <p:bldP spid="31" grpId="1"/>
      <p:bldP spid="32" grpId="1"/>
    </p:bld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348</Words>
  <Application>Microsoft Macintosh PowerPoint</Application>
  <PresentationFormat>Custom</PresentationFormat>
  <Paragraphs>107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Bauhaus 93</vt:lpstr>
      <vt:lpstr>Helvetica Neue</vt:lpstr>
      <vt:lpstr>Helvetica Neue Medium</vt:lpstr>
      <vt:lpstr>21_BasicWhite</vt:lpstr>
      <vt:lpstr>Introduction to Core Bluetooth</vt:lpstr>
      <vt:lpstr>PowerPoint Presentation</vt:lpstr>
      <vt:lpstr>BLUETOOTH CORE IS BIG</vt:lpstr>
      <vt:lpstr>PowerPoint Presentation</vt:lpstr>
      <vt:lpstr>BLE Advertising: The Story of Dave and Matt</vt:lpstr>
      <vt:lpstr>Basic BLE Structure</vt:lpstr>
      <vt:lpstr>Basic BLE Structure</vt:lpstr>
      <vt:lpstr>The Basic Structure Of Our Bluetooth Apps</vt:lpstr>
      <vt:lpstr>The Basic Structure Of Our Bluetooth Apps</vt:lpstr>
      <vt:lpstr>The Basic Structure Of Our Bluetooth Apps</vt:lpstr>
      <vt:lpstr>The Basic Structure Of Our Bluetooth Apps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Core Bluetooth</dc:title>
  <cp:lastModifiedBy>Chris Marshall</cp:lastModifiedBy>
  <cp:revision>39</cp:revision>
  <dcterms:modified xsi:type="dcterms:W3CDTF">2020-05-29T19:17:32Z</dcterms:modified>
</cp:coreProperties>
</file>